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49" r:id="rId2"/>
  </p:sldMasterIdLst>
  <p:notesMasterIdLst>
    <p:notesMasterId r:id="rId11"/>
  </p:notesMasterIdLst>
  <p:handoutMasterIdLst>
    <p:handoutMasterId r:id="rId12"/>
  </p:handoutMasterIdLst>
  <p:sldIdLst>
    <p:sldId id="256" r:id="rId3"/>
    <p:sldId id="658" r:id="rId4"/>
    <p:sldId id="676" r:id="rId5"/>
    <p:sldId id="677" r:id="rId6"/>
    <p:sldId id="678" r:id="rId7"/>
    <p:sldId id="680" r:id="rId8"/>
    <p:sldId id="679" r:id="rId9"/>
    <p:sldId id="675" r:id="rId10"/>
  </p:sldIdLst>
  <p:sldSz cx="8640763" cy="4860925"/>
  <p:notesSz cx="6858000" cy="9144000"/>
  <p:embeddedFontLst>
    <p:embeddedFont>
      <p:font typeface="黑体" panose="02010609060101010101" pitchFamily="49" charset="-122"/>
      <p:regular r:id="rId13"/>
    </p:embeddedFont>
    <p:embeddedFont>
      <p:font typeface="微软雅黑" panose="020B0503020204020204" pitchFamily="34" charset="-122"/>
      <p:regular r:id="rId14"/>
      <p:bold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Verdana" panose="020B0604030504040204" pitchFamily="34" charset="0"/>
      <p:regular r:id="rId20"/>
      <p:bold r:id="rId21"/>
      <p:italic r:id="rId22"/>
      <p:boldItalic r:id="rId23"/>
    </p:embeddedFont>
  </p:embeddedFontLst>
  <p:custDataLst>
    <p:tags r:id="rId24"/>
  </p:custDataLst>
  <p:defaultTextStyle>
    <a:defPPr>
      <a:defRPr lang="zh-CN"/>
    </a:defPPr>
    <a:lvl1pPr marL="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531">
          <p15:clr>
            <a:srgbClr val="A4A3A4"/>
          </p15:clr>
        </p15:guide>
        <p15:guide id="4" pos="272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00FF"/>
    <a:srgbClr val="FFCCFF"/>
    <a:srgbClr val="0DFF7A"/>
    <a:srgbClr val="FFD961"/>
    <a:srgbClr val="26AF1B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12" autoAdjust="0"/>
    <p:restoredTop sz="83210" autoAdjust="0"/>
  </p:normalViewPr>
  <p:slideViewPr>
    <p:cSldViewPr>
      <p:cViewPr>
        <p:scale>
          <a:sx n="70" d="100"/>
          <a:sy n="70" d="100"/>
        </p:scale>
        <p:origin x="-1302" y="-282"/>
      </p:cViewPr>
      <p:guideLst>
        <p:guide orient="horz" pos="2160"/>
        <p:guide orient="horz" pos="1531"/>
        <p:guide pos="2880"/>
        <p:guide pos="272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198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282223563557802"/>
          <c:y val="0.13665826771653544"/>
          <c:w val="0.71122691097244617"/>
          <c:h val="0.62851391076115481"/>
        </c:manualLayout>
      </c:layout>
      <c:pieChart>
        <c:varyColors val="1"/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9A382-4A97-4811-8084-A980BA0D2396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A33B3-C38B-4AE3-92E9-8F3129BE9F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0989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D71B0-108B-4B6C-A97B-53DCC5DAF73F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34A4F-F9D9-4F07-8C9E-A9E5D7DB0D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827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937589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28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253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demo.smartbi.com.cn/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www.smartbi.com.cn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hyperlink" Target="http://app.smartbi.com.cn/" TargetMode="External"/><Relationship Id="rId4" Type="http://schemas.openxmlformats.org/officeDocument/2006/relationships/hyperlink" Target="http://bbs.smartbi.com.cn/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700351" y="1511951"/>
            <a:ext cx="5940412" cy="769270"/>
          </a:xfrm>
          <a:prstGeom prst="rect">
            <a:avLst/>
          </a:prstGeom>
          <a:solidFill>
            <a:srgbClr val="D93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/>
          </a:p>
        </p:txBody>
      </p:sp>
      <p:sp>
        <p:nvSpPr>
          <p:cNvPr id="7" name="副标题 2"/>
          <p:cNvSpPr txBox="1"/>
          <p:nvPr userDrawn="1"/>
        </p:nvSpPr>
        <p:spPr bwMode="auto">
          <a:xfrm>
            <a:off x="432306" y="3177765"/>
            <a:ext cx="3780074" cy="136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73" tIns="34286" rIns="68573" bIns="34286">
            <a:normAutofit lnSpcReduction="10000"/>
          </a:bodyPr>
          <a:lstStyle>
            <a:lvl1pPr marL="342900" indent="-3429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公司官网：</a:t>
            </a:r>
            <a:r>
              <a:rPr lang="en-US" altLang="zh-CN" sz="1000" b="0" smtClean="0">
                <a:latin typeface="+mj-ea"/>
                <a:hlinkClick r:id="rId2"/>
              </a:rPr>
              <a:t>http://www.smartbi.com.cn</a:t>
            </a:r>
            <a:r>
              <a:rPr lang="en-US" altLang="zh-CN" sz="1000" b="0" smtClean="0">
                <a:latin typeface="+mj-ea"/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产品体验：</a:t>
            </a:r>
            <a:r>
              <a:rPr lang="en-US" altLang="zh-CN" sz="1000" b="0" smtClean="0">
                <a:solidFill>
                  <a:srgbClr val="0000FF"/>
                </a:solidFill>
                <a:latin typeface="+mj-ea"/>
                <a:hlinkClick r:id="rId3"/>
              </a:rPr>
              <a:t>http://demo.smartbi.com.cn</a:t>
            </a:r>
            <a:endParaRPr lang="en-US" altLang="zh-CN" sz="1000" b="0" smtClean="0">
              <a:solidFill>
                <a:srgbClr val="0000FF"/>
              </a:solidFill>
              <a:latin typeface="+mj-ea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官方论坛</a:t>
            </a:r>
            <a:r>
              <a:rPr lang="zh-CN" altLang="zh-CN" sz="1000" b="0" smtClean="0">
                <a:latin typeface="+mj-ea"/>
              </a:rPr>
              <a:t>：</a:t>
            </a:r>
            <a:r>
              <a:rPr lang="en-US" altLang="zh-CN" sz="1000" b="0" smtClean="0">
                <a:solidFill>
                  <a:srgbClr val="0000FF"/>
                </a:solidFill>
                <a:latin typeface="+mj-ea"/>
                <a:hlinkClick r:id="rId4"/>
              </a:rPr>
              <a:t>http://bbs.smartbi.com.cn</a:t>
            </a:r>
            <a:r>
              <a:rPr lang="en-US" altLang="zh-CN" sz="1000" b="0" baseline="0" smtClean="0">
                <a:solidFill>
                  <a:srgbClr val="0000FF"/>
                </a:solidFill>
                <a:latin typeface="+mj-ea"/>
              </a:rPr>
              <a:t> </a:t>
            </a:r>
            <a:r>
              <a:rPr lang="en-US" altLang="zh-CN" sz="1000" b="0" smtClean="0">
                <a:solidFill>
                  <a:srgbClr val="0000FF"/>
                </a:solidFill>
                <a:latin typeface="+mj-ea"/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产品咨询：</a:t>
            </a:r>
            <a:r>
              <a:rPr lang="en-US" altLang="zh-CN" sz="1000" b="0" u="sng" smtClean="0">
                <a:solidFill>
                  <a:srgbClr val="0000FF"/>
                </a:solidFill>
                <a:latin typeface="+mj-ea"/>
              </a:rPr>
              <a:t>QQ800082172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在线文档：</a:t>
            </a:r>
            <a:r>
              <a:rPr lang="en-US" altLang="zh-CN" sz="1000" b="0" u="sng" smtClean="0">
                <a:solidFill>
                  <a:srgbClr val="0000FF"/>
                </a:solidFill>
                <a:latin typeface="+mj-ea"/>
              </a:rPr>
              <a:t>http://wiki.smartbi.com.cn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000" b="0" smtClean="0">
                <a:latin typeface="+mj-ea"/>
              </a:rPr>
              <a:t>移动应用：</a:t>
            </a:r>
            <a:r>
              <a:rPr lang="en-US" altLang="zh-CN" sz="1000" b="0" smtClean="0">
                <a:solidFill>
                  <a:srgbClr val="0000FF"/>
                </a:solidFill>
                <a:latin typeface="+mj-ea"/>
                <a:hlinkClick r:id="rId5"/>
              </a:rPr>
              <a:t>http://</a:t>
            </a:r>
            <a:r>
              <a:rPr lang="en-US" altLang="zh-CN" sz="1000" b="0" u="sng" smtClean="0">
                <a:solidFill>
                  <a:srgbClr val="0000FF"/>
                </a:solidFill>
                <a:latin typeface="+mj-ea"/>
                <a:hlinkClick r:id="rId5"/>
              </a:rPr>
              <a:t>app.smartbi.com.cn</a:t>
            </a:r>
            <a:endParaRPr lang="zh-CN" altLang="zh-CN" sz="1000" b="0">
              <a:solidFill>
                <a:srgbClr val="0000FF"/>
              </a:solidFill>
              <a:latin typeface="+mj-ea"/>
            </a:endParaRPr>
          </a:p>
        </p:txBody>
      </p:sp>
      <p:cxnSp>
        <p:nvCxnSpPr>
          <p:cNvPr id="8" name="直接连接符 7"/>
          <p:cNvCxnSpPr/>
          <p:nvPr userDrawn="1"/>
        </p:nvCxnSpPr>
        <p:spPr>
          <a:xfrm flipV="1">
            <a:off x="405835" y="1511951"/>
            <a:ext cx="8234928" cy="1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 userDrawn="1"/>
        </p:nvCxnSpPr>
        <p:spPr>
          <a:xfrm>
            <a:off x="405835" y="2281220"/>
            <a:ext cx="8234928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308" y="1725363"/>
            <a:ext cx="1457191" cy="342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>
            <a:spLocks noChangeArrowheads="1"/>
          </p:cNvSpPr>
          <p:nvPr userDrawn="1"/>
        </p:nvSpPr>
        <p:spPr bwMode="auto">
          <a:xfrm>
            <a:off x="5172184" y="4440939"/>
            <a:ext cx="1311949" cy="207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900" b="1" smtClean="0">
                <a:latin typeface="微软雅黑" pitchFamily="34" charset="-122"/>
                <a:ea typeface="微软雅黑" pitchFamily="34" charset="-122"/>
              </a:rPr>
              <a:t>官网</a:t>
            </a:r>
            <a:endParaRPr lang="en-US" altLang="zh-CN" sz="9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 userDrawn="1"/>
        </p:nvSpPr>
        <p:spPr>
          <a:xfrm>
            <a:off x="2976022" y="1404181"/>
            <a:ext cx="4883374" cy="984809"/>
          </a:xfrm>
          <a:prstGeom prst="rect">
            <a:avLst/>
          </a:prstGeom>
          <a:noFill/>
          <a:ln>
            <a:noFill/>
          </a:ln>
        </p:spPr>
        <p:txBody>
          <a:bodyPr vert="horz" wrap="square" lIns="68573" tIns="34286" rIns="68573" bIns="34286" numCol="1" anchor="ctr" anchorCtr="0" compatLnSpc="1"/>
          <a:lstStyle>
            <a:lvl1pPr algn="ctr">
              <a:defRPr sz="3200">
                <a:solidFill>
                  <a:srgbClr val="FFFFFF"/>
                </a:solidFill>
              </a:defRPr>
            </a:lvl1pPr>
          </a:lstStyle>
          <a:p>
            <a:pPr lvl="0"/>
            <a:endParaRPr lang="zh-CN" altLang="en-US" noProof="0" smtClean="0"/>
          </a:p>
        </p:txBody>
      </p:sp>
      <p:sp>
        <p:nvSpPr>
          <p:cNvPr id="15" name="矩形 14"/>
          <p:cNvSpPr>
            <a:spLocks noChangeArrowheads="1"/>
          </p:cNvSpPr>
          <p:nvPr userDrawn="1"/>
        </p:nvSpPr>
        <p:spPr bwMode="auto">
          <a:xfrm>
            <a:off x="6841985" y="4436978"/>
            <a:ext cx="1311949" cy="207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900" b="1">
                <a:latin typeface="微软雅黑" pitchFamily="34" charset="-122"/>
                <a:ea typeface="微软雅黑" pitchFamily="34" charset="-122"/>
              </a:rPr>
              <a:t> 公众</a:t>
            </a:r>
            <a:r>
              <a:rPr lang="zh-CN" altLang="en-US" sz="900" b="1" smtClean="0">
                <a:latin typeface="微软雅黑" pitchFamily="34" charset="-122"/>
                <a:ea typeface="微软雅黑" pitchFamily="34" charset="-122"/>
              </a:rPr>
              <a:t>号</a:t>
            </a:r>
            <a:endParaRPr lang="en-US" altLang="zh-CN" sz="9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19277" y="2791074"/>
            <a:ext cx="1617761" cy="161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96644" y="2781364"/>
            <a:ext cx="1627471" cy="1627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97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264554" y="389325"/>
            <a:ext cx="1944172" cy="38279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32038" y="389325"/>
            <a:ext cx="5688503" cy="38279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76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标题占位符 87"/>
          <p:cNvSpPr>
            <a:spLocks noGrp="1"/>
          </p:cNvSpPr>
          <p:nvPr>
            <p:ph type="title"/>
          </p:nvPr>
        </p:nvSpPr>
        <p:spPr>
          <a:xfrm>
            <a:off x="0" y="184746"/>
            <a:ext cx="7776687" cy="30623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90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7518502" y="4523361"/>
            <a:ext cx="694727" cy="203858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98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561" y="3123596"/>
            <a:ext cx="7344649" cy="965434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561" y="2060268"/>
            <a:ext cx="7344649" cy="106332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00"/>
            </a:lvl2pPr>
            <a:lvl3pPr marL="685800" indent="0">
              <a:buNone/>
              <a:defRPr sz="1200"/>
            </a:lvl3pPr>
            <a:lvl4pPr marL="1028700" indent="0">
              <a:buNone/>
              <a:defRPr sz="1000"/>
            </a:lvl4pPr>
            <a:lvl5pPr marL="1371600" indent="0">
              <a:buNone/>
              <a:defRPr sz="1000"/>
            </a:lvl5pPr>
            <a:lvl6pPr marL="1714500" indent="0">
              <a:buNone/>
              <a:defRPr sz="1000"/>
            </a:lvl6pPr>
            <a:lvl7pPr marL="2057400" indent="0">
              <a:buNone/>
              <a:defRPr sz="1000"/>
            </a:lvl7pPr>
            <a:lvl8pPr marL="2400300" indent="0">
              <a:buNone/>
              <a:defRPr sz="1000"/>
            </a:lvl8pPr>
            <a:lvl9pPr marL="27432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95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32039" y="1256865"/>
            <a:ext cx="3816337" cy="29604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392388" y="1256865"/>
            <a:ext cx="3816337" cy="29604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2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2038" y="194664"/>
            <a:ext cx="7776687" cy="81015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32039" y="1088083"/>
            <a:ext cx="3817838" cy="45346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32039" y="1541544"/>
            <a:ext cx="3817838" cy="280065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389389" y="1088083"/>
            <a:ext cx="3819338" cy="45346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389389" y="1541544"/>
            <a:ext cx="3819338" cy="280065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93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26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7139619" y="0"/>
            <a:ext cx="1501144" cy="486092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7705255" y="1201571"/>
            <a:ext cx="506646" cy="62323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68573" tIns="34286" rIns="68573" bIns="34286" rtlCol="0">
            <a:spAutoFit/>
          </a:bodyPr>
          <a:lstStyle/>
          <a:p>
            <a:pPr algn="ctr"/>
            <a:r>
              <a:rPr lang="zh-CN" altLang="en-US" sz="18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改变</a:t>
            </a:r>
            <a:endParaRPr lang="zh-CN" altLang="en-US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705255" y="2465917"/>
            <a:ext cx="506645" cy="204510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1800" b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源于内心的渴望</a:t>
            </a:r>
            <a:endParaRPr lang="zh-CN" altLang="en-US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918128" y="3353768"/>
            <a:ext cx="5511651" cy="69261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b="1" smtClean="0">
                <a:solidFill>
                  <a:srgbClr val="0070C0"/>
                </a:solidFill>
              </a:rPr>
              <a:t>效益，因管理而改变！</a:t>
            </a:r>
            <a:endParaRPr lang="en-US" altLang="zh-CN" sz="1300" b="1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300" b="1" baseline="0" smtClean="0">
                <a:solidFill>
                  <a:srgbClr val="0070C0"/>
                </a:solidFill>
              </a:rPr>
              <a:t>                      </a:t>
            </a:r>
            <a:r>
              <a:rPr lang="zh-CN" altLang="en-US" sz="1300" b="1" baseline="0" smtClean="0">
                <a:solidFill>
                  <a:srgbClr val="0070C0"/>
                </a:solidFill>
              </a:rPr>
              <a:t>管理，</a:t>
            </a:r>
            <a:r>
              <a:rPr lang="zh-CN" altLang="en-US" sz="1300" b="1" smtClean="0">
                <a:solidFill>
                  <a:srgbClr val="0070C0"/>
                </a:solidFill>
              </a:rPr>
              <a:t>因我们</a:t>
            </a:r>
            <a:r>
              <a:rPr lang="en-US" altLang="zh-CN" sz="1300" b="1" smtClean="0">
                <a:solidFill>
                  <a:srgbClr val="0070C0"/>
                </a:solidFill>
              </a:rPr>
              <a:t>(Smartbi)</a:t>
            </a:r>
            <a:r>
              <a:rPr lang="zh-CN" altLang="en-US" sz="1300" b="1" smtClean="0">
                <a:solidFill>
                  <a:srgbClr val="0070C0"/>
                </a:solidFill>
              </a:rPr>
              <a:t>而改变！</a:t>
            </a:r>
            <a:endParaRPr lang="zh-CN" altLang="en-US" sz="1300" b="1">
              <a:solidFill>
                <a:srgbClr val="0070C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540" y="1901189"/>
            <a:ext cx="529273" cy="52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2041" y="193537"/>
            <a:ext cx="2842751" cy="82365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78297" y="193539"/>
            <a:ext cx="4830427" cy="414866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32041" y="1017195"/>
            <a:ext cx="2842751" cy="3325008"/>
          </a:xfrm>
        </p:spPr>
        <p:txBody>
          <a:bodyPr/>
          <a:lstStyle>
            <a:lvl1pPr marL="0" indent="0">
              <a:buNone/>
              <a:defRPr sz="10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60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93650" y="3402649"/>
            <a:ext cx="5184458" cy="40170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693650" y="434333"/>
            <a:ext cx="5184458" cy="291655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93650" y="3804350"/>
            <a:ext cx="5184458" cy="570484"/>
          </a:xfrm>
        </p:spPr>
        <p:txBody>
          <a:bodyPr/>
          <a:lstStyle>
            <a:lvl1pPr marL="0" indent="0">
              <a:buNone/>
              <a:defRPr sz="10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90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8640763" cy="486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32038" y="235787"/>
            <a:ext cx="7776687" cy="561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3" tIns="34286" rIns="68573" bIns="3428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2038" y="848253"/>
            <a:ext cx="7776687" cy="355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51159" y="4523361"/>
            <a:ext cx="762067" cy="203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chemeClr val="bg2"/>
                </a:solidFill>
              </a:defRPr>
            </a:lvl1pPr>
          </a:lstStyle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305723" y="4516476"/>
            <a:ext cx="1973307" cy="277044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b="1" smtClean="0"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b="1" smtClean="0">
                <a:latin typeface="微软雅黑" pitchFamily="34" charset="-122"/>
                <a:ea typeface="微软雅黑" pitchFamily="34" charset="-122"/>
              </a:rPr>
              <a:t>年的厚积薄发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60741" y="211744"/>
            <a:ext cx="1008000" cy="236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5pPr>
      <a:lvl6pPr marL="3429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6pPr>
      <a:lvl7pPr marL="685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7pPr>
      <a:lvl8pPr marL="10287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8pPr>
      <a:lvl9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300" b="1">
          <a:solidFill>
            <a:srgbClr val="CC0000"/>
          </a:solidFill>
          <a:latin typeface="Arial" pitchFamily="34" charset="0"/>
          <a:ea typeface="黑体" pitchFamily="49" charset="-122"/>
        </a:defRPr>
      </a:lvl9pPr>
    </p:titleStyle>
    <p:bodyStyle>
      <a:lvl1pPr marL="257175" indent="-257175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SzPct val="75000"/>
        <a:buFont typeface="Wingdings" pitchFamily="2" charset="2"/>
        <a:buChar char="n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30000"/>
        </a:spcBef>
        <a:spcAft>
          <a:spcPct val="30000"/>
        </a:spcAft>
        <a:buClr>
          <a:schemeClr val="accent2"/>
        </a:buClr>
        <a:buSzPct val="80000"/>
        <a:buFont typeface="Wingdings" pitchFamily="2" charset="2"/>
        <a:buChar char="¨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SzPct val="65000"/>
        <a:buFont typeface="Wingdings" pitchFamily="2" charset="2"/>
        <a:buChar char="n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1" fontAlgn="base" hangingPunct="1">
        <a:spcBef>
          <a:spcPct val="30000"/>
        </a:spcBef>
        <a:spcAft>
          <a:spcPct val="30000"/>
        </a:spcAft>
        <a:buClr>
          <a:schemeClr val="accent2"/>
        </a:buClr>
        <a:buSzPct val="70000"/>
        <a:buFont typeface="Wingdings" pitchFamily="2" charset="2"/>
        <a:buChar char="¨"/>
        <a:defRPr>
          <a:solidFill>
            <a:schemeClr val="tx1"/>
          </a:solidFill>
          <a:latin typeface="+mn-lt"/>
          <a:ea typeface="+mn-ea"/>
        </a:defRPr>
      </a:lvl4pPr>
      <a:lvl5pPr marL="15430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3790181" y="1435716"/>
            <a:ext cx="6106691" cy="940413"/>
          </a:xfrm>
        </p:spPr>
        <p:txBody>
          <a:bodyPr/>
          <a:lstStyle/>
          <a:p>
            <a:r>
              <a:rPr lang="en-US" altLang="zh-CN" sz="2400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NorthWind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公司产品销售分析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报告</a:t>
            </a:r>
          </a:p>
        </p:txBody>
      </p:sp>
    </p:spTree>
    <p:extLst>
      <p:ext uri="{BB962C8B-B14F-4D97-AF65-F5344CB8AC3E}">
        <p14:creationId xmlns:p14="http://schemas.microsoft.com/office/powerpoint/2010/main" val="149042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概要介绍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45948" y="950332"/>
            <a:ext cx="7634873" cy="623239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1800" dirty="0">
                <a:latin typeface="+mn-ea"/>
              </a:rPr>
              <a:t>      </a:t>
            </a:r>
            <a:r>
              <a:rPr lang="en-US" altLang="zh-CN" sz="1800" dirty="0" err="1" smtClean="0">
                <a:latin typeface="+mn-ea"/>
              </a:rPr>
              <a:t>NorthWind</a:t>
            </a:r>
            <a:r>
              <a:rPr lang="zh-CN" altLang="en-US" sz="1800" dirty="0" smtClean="0">
                <a:latin typeface="+mn-ea"/>
              </a:rPr>
              <a:t>公司          对公司的销售情况进行分析，具体包括产品</a:t>
            </a:r>
            <a:r>
              <a:rPr lang="zh-CN" altLang="zh-CN" sz="1800" dirty="0" smtClean="0">
                <a:latin typeface="+mn-ea"/>
              </a:rPr>
              <a:t>的</a:t>
            </a:r>
            <a:r>
              <a:rPr lang="zh-CN" altLang="en-US" sz="1800" dirty="0" smtClean="0">
                <a:latin typeface="+mn-ea"/>
              </a:rPr>
              <a:t>销售情况</a:t>
            </a:r>
            <a:r>
              <a:rPr lang="zh-CN" altLang="zh-CN" sz="1800" dirty="0" smtClean="0">
                <a:latin typeface="+mn-ea"/>
              </a:rPr>
              <a:t>，</a:t>
            </a:r>
            <a:r>
              <a:rPr lang="zh-CN" altLang="en-US" sz="1800" dirty="0" smtClean="0">
                <a:latin typeface="+mn-ea"/>
              </a:rPr>
              <a:t>员工的销售情况</a:t>
            </a:r>
            <a:r>
              <a:rPr lang="zh-CN" altLang="zh-CN" sz="1800" dirty="0" smtClean="0">
                <a:latin typeface="+mn-ea"/>
              </a:rPr>
              <a:t>及</a:t>
            </a:r>
            <a:r>
              <a:rPr lang="zh-CN" altLang="en-US" sz="1800" dirty="0" smtClean="0">
                <a:latin typeface="+mn-ea"/>
              </a:rPr>
              <a:t>顾客的销售结构，以便于</a:t>
            </a:r>
            <a:r>
              <a:rPr lang="zh-CN" altLang="zh-CN" sz="1800" dirty="0" smtClean="0">
                <a:latin typeface="+mn-ea"/>
              </a:rPr>
              <a:t>更好</a:t>
            </a:r>
            <a:r>
              <a:rPr lang="zh-CN" altLang="en-US" sz="1800" dirty="0" smtClean="0">
                <a:latin typeface="+mn-ea"/>
              </a:rPr>
              <a:t>地管理</a:t>
            </a:r>
            <a:r>
              <a:rPr lang="zh-CN" altLang="zh-CN" sz="1800" dirty="0" smtClean="0">
                <a:latin typeface="+mn-ea"/>
              </a:rPr>
              <a:t>公司</a:t>
            </a:r>
            <a:r>
              <a:rPr lang="zh-CN" altLang="en-US" sz="1800" dirty="0" smtClean="0">
                <a:latin typeface="+mn-ea"/>
              </a:rPr>
              <a:t>。</a:t>
            </a:r>
            <a:endParaRPr lang="zh-CN" altLang="en-US" sz="1800" dirty="0">
              <a:latin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2109" y="1759894"/>
            <a:ext cx="4560069" cy="2280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8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区域</a:t>
            </a:r>
            <a:r>
              <a:rPr lang="zh-CN" altLang="en-US" dirty="0" smtClean="0"/>
              <a:t>的</a:t>
            </a:r>
            <a:r>
              <a:rPr lang="zh-CN" altLang="en-US" dirty="0" smtClean="0"/>
              <a:t>销售情况</a:t>
            </a:r>
            <a:endParaRPr lang="zh-CN" altLang="en-US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32802" y="3934512"/>
            <a:ext cx="1879467" cy="251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3" tIns="34286" rIns="68573" bIns="34286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的订单数是最多的，为</a:t>
            </a:r>
            <a:endParaRPr lang="zh-CN" altLang="en-US" sz="1200" dirty="0">
              <a:latin typeface="+mn-ea"/>
              <a:cs typeface="宋体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07432" y="4185475"/>
            <a:ext cx="8041754" cy="253908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从这可以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分析出</a:t>
            </a:r>
            <a:r>
              <a:rPr lang="en-US" altLang="zh-CN" sz="1200" dirty="0" err="1">
                <a:solidFill>
                  <a:srgbClr val="000000"/>
                </a:solidFill>
                <a:latin typeface="+mn-ea"/>
                <a:cs typeface="宋体" pitchFamily="2" charset="-122"/>
              </a:rPr>
              <a:t>NorthWind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公司在这几个区域的宣传力度可以加大，进一步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增加产品的订单数量。</a:t>
            </a:r>
            <a:r>
              <a:rPr lang="zh-CN" altLang="en-US" sz="1200" dirty="0">
                <a:latin typeface="+mn-ea"/>
                <a:cs typeface="宋体" pitchFamily="2" charset="-122"/>
              </a:rPr>
              <a:t> </a:t>
            </a:r>
            <a:endParaRPr lang="zh-CN" altLang="en-US" sz="1200" dirty="0"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10973" y="3941075"/>
            <a:ext cx="1831256" cy="25390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个订单，占了总订单数的</a:t>
            </a:r>
            <a:endParaRPr lang="zh-CN" altLang="en-US" sz="1200" dirty="0"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16512" y="3943280"/>
            <a:ext cx="446262" cy="25390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，而</a:t>
            </a:r>
            <a:endParaRPr lang="zh-CN" altLang="en-US" sz="1200" dirty="0"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07432" y="3934512"/>
            <a:ext cx="292374" cy="25390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1200">
                <a:solidFill>
                  <a:srgbClr val="000000"/>
                </a:solidFill>
                <a:latin typeface="+mn-ea"/>
              </a:rPr>
              <a:t>在</a:t>
            </a:r>
            <a:endParaRPr lang="zh-CN" altLang="en-US" sz="1200"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603079" y="3950027"/>
            <a:ext cx="292374" cy="25390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及</a:t>
            </a:r>
            <a:endParaRPr lang="zh-CN" altLang="en-US" sz="1200" dirty="0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23085" y="3911384"/>
            <a:ext cx="8640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其次。</a:t>
            </a:r>
            <a:endParaRPr lang="zh-CN" altLang="en-US" dirty="0"/>
          </a:p>
        </p:txBody>
      </p:sp>
      <p:graphicFrame>
        <p:nvGraphicFramePr>
          <p:cNvPr id="6" name="区域订单数量_图形_数据作图_2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91429649"/>
              </p:ext>
            </p:extLst>
          </p:nvPr>
        </p:nvGraphicFramePr>
        <p:xfrm>
          <a:off x="3070959" y="846286"/>
          <a:ext cx="505459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6281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产品的销售情况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50918" y="4082773"/>
            <a:ext cx="183369" cy="25390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1200" dirty="0" smtClean="0">
                <a:latin typeface="+mn-ea"/>
                <a:cs typeface="宋体" pitchFamily="2" charset="-122"/>
              </a:rPr>
              <a:t> </a:t>
            </a:r>
            <a:endParaRPr lang="zh-CN" altLang="en-US" sz="1200" dirty="0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30925" y="918294"/>
            <a:ext cx="22680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上图中展示了这个公司不同的商品类型的销售额，可以看出             的销售额最高，其次为 </a:t>
            </a:r>
            <a:r>
              <a:rPr lang="zh-CN" altLang="en-US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345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销售前</a:t>
            </a:r>
            <a:r>
              <a:rPr lang="en-US" altLang="zh-CN" smtClean="0"/>
              <a:t>5</a:t>
            </a:r>
            <a:r>
              <a:rPr lang="zh-CN" altLang="en-US" smtClean="0"/>
              <a:t>名的产品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31949" y="4113463"/>
            <a:ext cx="7416912" cy="253908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zh-CN" sz="1200">
                <a:latin typeface="微软雅黑" pitchFamily="34" charset="-122"/>
                <a:ea typeface="微软雅黑" pitchFamily="34" charset="-122"/>
              </a:rPr>
              <a:t>通过这张报表 可以详细的知道产品的销售情况，并对销售好的产品增大库存量。</a:t>
            </a:r>
          </a:p>
        </p:txBody>
      </p:sp>
    </p:spTree>
    <p:extLst>
      <p:ext uri="{BB962C8B-B14F-4D97-AF65-F5344CB8AC3E}">
        <p14:creationId xmlns:p14="http://schemas.microsoft.com/office/powerpoint/2010/main" val="56182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员工的销售业绩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63997" y="4257176"/>
            <a:ext cx="7076686" cy="253908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zh-CN" sz="1200" dirty="0">
                <a:latin typeface="微软雅黑" pitchFamily="34" charset="-122"/>
                <a:ea typeface="微软雅黑" pitchFamily="34" charset="-122"/>
              </a:rPr>
              <a:t>根据销售排行，对销售业绩好的员工可以发放奖金，也是一种员工的考核方式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04360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顾客结构分析</a:t>
            </a:r>
            <a:endParaRPr lang="zh-CN" alt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52016" y="3655643"/>
            <a:ext cx="4209582" cy="62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3" tIns="34286" rIns="68573" bIns="34286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rgbClr val="000000"/>
                </a:solidFill>
                <a:latin typeface="+mn-ea"/>
                <a:cs typeface="宋体" pitchFamily="2" charset="-122"/>
              </a:rPr>
              <a:t>         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和           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的订单数量最大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，顾客多为来自这两个区域。公司的顾客中多从事              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     和</a:t>
            </a:r>
            <a:endParaRPr lang="en-US" altLang="zh-CN" sz="1200" dirty="0" smtClean="0">
              <a:solidFill>
                <a:srgbClr val="000000"/>
              </a:solidFill>
              <a:latin typeface="+mn-ea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方面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的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Arial" pitchFamily="34" charset="0"/>
              </a:rPr>
              <a:t>工作</a:t>
            </a:r>
            <a:r>
              <a:rPr lang="zh-CN" altLang="en-US" sz="1200" dirty="0">
                <a:solidFill>
                  <a:srgbClr val="000000"/>
                </a:solidFill>
                <a:latin typeface="+mn-ea"/>
                <a:cs typeface="Arial" pitchFamily="34" charset="0"/>
              </a:rPr>
              <a:t>，并且职位都比较高。</a:t>
            </a:r>
            <a:endParaRPr lang="zh-CN" altLang="en-US" sz="1200" dirty="0">
              <a:latin typeface="+mn-ea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331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08213" y="600357"/>
            <a:ext cx="3157811" cy="2858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13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 xmlns:p15="http://schemas.microsoft.com/office/powerpoint/2012/main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6.1 Service Pack 1"/>
  <p:tag name="AS_RELEASE_DATE" val="2016.03.20"/>
  <p:tag name="AS_TITLE" val="Aspose.Slides for Java"/>
  <p:tag name="AS_VERSION" val="16.2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BI" val="{&quot;ContentControl&quot;:{&quot;ChartFields&quot;:[&quot;AREA&quot;,&quot;bfb&quot;],&quot;GUID&quot;:&quot;4086ed53-7dc5-48c2-a744-2b3d12c140d6&quot;,&quot;NodeId&quot;:&quot;grid&quot;,&quot;NodeText&quot;:&quot;数据作图&quot;,&quot;NodeAlias&quot;:&quot;数据作图&quot;,&quot;NodeType&quot;:&quot;SIMPLE_REPORT&quot;,&quot;NodeChecked&quot;:&quot;False&quot;,&quot;IsExpanded&quot;:&quot;False&quot;,&quot;ImportCount&quot;:&quot;1&quot;,&quot;NodeDesc&quot;:&quot;&quot;,&quot;SheetName&quot;:&quot;&quot;,&quot;BookmarkName&quot;:&quot;区域订单数量_图形_数据作图_1&quot;,&quot;DisplayType&quot;:&quot;EXCEL_CHART&quot;,&quot;RefreshType&quot;:&quot;DEFAULT_VALUE&quot;,&quot;Parent&quot;:{&quot;GUID&quot;:null,&quot;NodeId&quot;:&quot;I402884530165ea73ea73d7fa01666776be945e63&quot;,&quot;NodeText&quot;:&quot;区域订单数量&quot;,&quot;NodeAlias&quot;:&quot;区域订单数量&quot;,&quot;NodeType&quot;:&quot;SIMPLE_REPORT&quot;,&quot;NodeChecked&quot;:&quot;False&quot;,&quot;IsExpanded&quot;:&quot;False&quot;,&quot;ImportCount&quot;:&quot;1&quot;,&quot;NodeDesc&quot;:null,&quot;SheetName&quot;:null,&quot;BookmarkName&quot;:null,&quot;DisplayType&quot;:&quot;FOLDER&quot;,&quot;RefreshType&quot;:null,&quot;Parent&quot;:null,&quot;IsSync&quot;:false},&quot;IsSync&quot;:false},&quot;BookmarkName&quot;:&quot;区域订单数量_图形_数据作图_1&quot;}"/>
</p:tagLst>
</file>

<file path=ppt/theme/theme1.xml><?xml version="1.0" encoding="utf-8"?>
<a:theme xmlns:a="http://schemas.openxmlformats.org/drawingml/2006/main" name="东南融通PPT模板（白）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视点">
      <a:majorFont>
        <a:latin typeface="Verdana"/>
        <a:ea typeface="Arial"/>
        <a:cs typeface="Arial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Arial"/>
        <a:cs typeface="Arial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martbi>
  <ImportResourceTree>
    <Node guid="" nodeId="I402884530165ea73ea73d7fa0166677751bc5e75" nodeText="产品类型销售额" nodeAlias="产品类型销售额" nodeType="Dashboard" nodeChecked="False" IsExpanded="True" importCount="18" nodeDesc="" sheetName="" bookmarkName="" displayType="FOLDER" refreshType="DEFAULT_VALUE">
      <Node guid="a146da41-800d-456a-8cd5-eecb065cc7da" nodeId="param" nodeText="导入参数_10" nodeAlias="导入参数_10" nodeType="Dashboard" nodeChecked="False" IsExpanded="False" importCount="1" nodeDesc="" sheetName="" ruleType="PARAMETER" ruleParameterName="OutputParameter.I402881e24f6904030145cf9eead70174.订单年份" ruleRow="0" ruleColumn="0" ruleParameterAlias="年份" bookmarkName="产品类型销售额_取数_导入参数_10" displayType="CALCULATE_RULE" refreshType="DEFAULT_VALUE"/>
      <Node guid="fe16acec-a1e3-4b97-b6cf-60785fc89504" nodeId="param" nodeText="导入参数_11" nodeAlias="导入参数_11" nodeType="Dashboard" nodeChecked="False" IsExpanded="False" importCount="1" nodeDesc="" sheetName="" ruleType="PARAMETER" ruleParameterName="OutputParameter.I402881e24f6904030145cf9eead70174.订单年份" ruleRow="0" ruleColumn="0" ruleParameterAlias="年份" bookmarkName="产品类型销售额_取数_导入参数_11" displayType="CALCULATE_RULE" refreshType="DEFAULT_VALUE"/>
      <Node guid="7c3cb8c5-0bf2-4891-acb2-688a772ac5db" nodeId="Dashboard" nodeText="导入图片_14" nodeAlias="导入图片_14" nodeType="Dashboard" nodeChecked="False" IsExpanded="False" importCount="1" nodeDesc="" sheetName="" bookmarkName="产品类型销售额_图像_导入图片_14" displayType="IMAGE" refreshType="DEFAULT_VALUE"/>
      <Node guid="12e0cac7-d09e-4025-903b-8b1ec95ae7c5" nodeId="grid" nodeText="定位单元格_16" nodeAlias="定位单元格_16" nodeType="Dashboard" nodeChecked="False" IsExpanded="False" importCount="1" nodeDesc="" sheetName="" ruleType="GRID" ruleParameterName="" ruleRow="8" ruleColumn="1" ruleParameterAlias="" bookmarkName="产品类型销售额_取数_定位单元格_16" displayType="CALCULATE_RULE" refreshType="DEFAULT_VALUE"/>
      <Node guid="ce9a1656-30f4-4b9c-9434-a2a1879a57c2" nodeId="grid" nodeText="可视化挑选_17" nodeAlias="可视化挑选_17" nodeType="Dashboard" nodeChecked="True" IsExpanded="False" importCount="1" nodeDesc="" sheetName="" ruleType="GRID" ruleParameterName="" ruleRow="5" ruleColumn="1" ruleParameterAlias="" bookmarkName="产品类型销售额_取数_可视化挑选_17" displayType="CALCULATE_RULE" refreshType="DEFAULT_VALUE"/>
    </Node>
    <Node guid="" nodeId="I402884530165ea73ea73d7fa01666776be945e63" nodeText="区域订单数量(已删除)" nodeAlias="区域订单数量" nodeType="SIMPLE_REPORT" nodeChecked="False" IsExpanded="True" importCount="8" nodeDesc="" sheetName="" bookmarkName="" displayType="FOLDER" refreshType="DEFAULT_VALUE">
      <Node guid="4086ed53-7dc5-48c2-a744-2b3d12c140d6" nodeId="grid" nodeText="数据作图_1" nodeAlias="数据作图_1" nodeType="SIMPLE_REPORT" nodeChecked="False" IsExpanded="False" importCount="1" nodeDesc="" sheetName="" bookmarkName="区域订单数量_图形_数据作图_2" displayType="EXCEL_CHART" refreshType="DEFAULT_VALUE" chartFields="AREA,bfb"/>
      <Node guid="912f3323-5248-479a-ae45-86f491da75d3" nodeId="grid" nodeText="导入表格_2" nodeAlias="导入表格_2" nodeType="SIMPLE_REPORT" nodeChecked="False" IsExpanded="False" importCount="1" nodeDesc="" sheetName="" bookmarkName="区域订单数量_表格_导入表格_2" displayType="GRID" refreshType="DEFAULT_VALUE"/>
      <Node guid="9ebed108-1246-4a49-9651-ffc4e6ee8a3a" nodeId="grid" nodeText="可视化挑选_3" nodeAlias="可视化挑选_3" nodeType="SIMPLE_REPORT" nodeChecked="True" IsExpanded="False" importCount="1" nodeDesc="" sheetName="" ruleType="GRID" ruleParameterName="" ruleRow="1" ruleColumn="1" ruleParameterAlias="" bookmarkName="区域订单数量_取数_可视化挑选_3" displayType="CALCULATE_RULE" refreshType="DEFAULT_VALUE"/>
      <Node guid="e23df447-55eb-4e2c-822a-034bd4fdfb16" nodeId="grid" nodeText="可视化挑选_4" nodeAlias="可视化挑选_4" nodeType="SIMPLE_REPORT" nodeChecked="True" IsExpanded="False" importCount="1" nodeDesc="" sheetName="" ruleType="GRID" ruleParameterName="" ruleRow="1" ruleColumn="2" ruleParameterAlias="" bookmarkName="区域订单数量_取数_可视化挑选_4" displayType="CALCULATE_RULE" refreshType="DEFAULT_VALUE"/>
      <Node guid="7f36bbc5-df65-4e22-a06b-e21283117963" nodeId="grid" nodeText="可视化挑选_5" nodeAlias="可视化挑选_5" nodeType="SIMPLE_REPORT" nodeChecked="True" IsExpanded="False" importCount="1" nodeDesc="" sheetName="" ruleType="GRID" ruleParameterName="" ruleRow="1" ruleColumn="3" ruleParameterAlias="" bookmarkName="区域订单数量_取数_可视化挑选_5" displayType="CALCULATE_RULE" refreshType="DEFAULT_VALUE"/>
      <Node guid="52147ee1-9248-40d7-8f02-dac495589e68" nodeId="grid" nodeText="可视化挑选_6" nodeAlias="可视化挑选_6" nodeType="SIMPLE_REPORT" nodeChecked="True" IsExpanded="False" importCount="1" nodeDesc="" sheetName="" ruleType="GRID" ruleParameterName="" ruleRow="2" ruleColumn="1" ruleParameterAlias="" bookmarkName="区域订单数量_取数_可视化挑选_6" displayType="CALCULATE_RULE" refreshType="DEFAULT_VALUE"/>
      <Node guid="076d1126-6e30-4603-8775-e3bbb236997e" nodeId="grid" nodeText="可视化挑选_7" nodeAlias="可视化挑选_7" nodeType="SIMPLE_REPORT" nodeChecked="True" IsExpanded="False" importCount="1" nodeDesc="" sheetName="" ruleType="GRID" ruleParameterName="" ruleRow="3" ruleColumn="1" ruleParameterAlias="" bookmarkName="区域订单数量_取数_可视化挑选_7" displayType="CALCULATE_RULE" refreshType="DEFAULT_VALUE"/>
    </Node>
    <Node guid="" nodeId="I402884530165ea73ea73d7fa01666777ff725e88" nodeText="产品销量排名表" nodeAlias="产品销量排名表" nodeType="SIMPLE_REPORT" nodeChecked="False" IsExpanded="True" importCount="2" nodeDesc="" sheetName="" bookmarkName="" displayType="FOLDER" refreshType="DEFAULT_VALUE">
      <Node guid="9d8e8ccd-4ec5-4822-99d7-5d304cff6d81" nodeId="grid" nodeText="导入表格_1" nodeAlias="导入表格_1" nodeType="SIMPLE_REPORT" nodeChecked="False" IsExpanded="False" importCount="1" nodeDesc="" sheetName="" bookmarkName="产品销量排名表_表格_导入表格_1" displayType="GRID" refreshType="DEFAULT_VALUE"/>
    </Node>
    <Node guid="" nodeId="I402884530165ea73ea73d7fa01666778eaa55ef6" nodeText="员工销售排名" nodeAlias="员工销售排名" nodeType="Dashboard" nodeChecked="False" IsExpanded="True" importCount="3" nodeDesc="" sheetName="" bookmarkName="" displayType="FOLDER" refreshType="DEFAULT_VALUE">
      <Node guid="6c242ba9-403c-4a89-a0c6-e9de877efc1c" nodeId="Dashboard" nodeText="导入图片_2" nodeAlias="导入图片_2" nodeType="Dashboard" nodeChecked="False" IsExpanded="False" importCount="1" nodeDesc="" sheetName="" bookmarkName="员工销售排名_图像_导入图片_2" displayType="IMAGE" refreshType="DEFAULT_VALUE"/>
    </Node>
    <Node guid="" nodeId="I402884530165ea73ea73d7fa0166677a00c06010" nodeText="顾客职业分析表" nodeAlias="顾客职业分析表" nodeType="SIMPLE_REPORT" nodeChecked="False" IsExpanded="True" importCount="5" nodeDesc="" sheetName="" bookmarkName="" displayType="FOLDER" refreshType="DEFAULT_VALUE">
      <Node guid="e786d86c-b7c0-44d2-976c-eae39bd4f467" nodeId="grid" nodeText="导入表格_1" nodeAlias="导入表格_1" nodeType="SIMPLE_REPORT" nodeChecked="False" IsExpanded="False" importCount="1" nodeDesc="" sheetName="" bookmarkName="顾客职业分析表_表格_导入表格_1" displayType="GRID" refreshType="DEFAULT_VALUE"/>
      <Node guid="2d0c4510-3f29-4abe-8d57-bb2e95f27891" nodeId="grid" nodeText="可视化挑选_3" nodeAlias="可视化挑选_3" nodeType="SIMPLE_REPORT" nodeChecked="True" IsExpanded="False" importCount="1" nodeDesc="" sheetName="" ruleType="GRID" ruleParameterName="" ruleRow="1" ruleColumn="1" ruleParameterAlias="" bookmarkName="顾客职业分析表_取数_可视化挑选_3" displayType="CALCULATE_RULE" refreshType="DEFAULT_VALUE"/>
      <Node guid="5a9bb747-6f83-40d9-9ecd-5049f45a2256" nodeId="grid" nodeText="可视化挑选_4" nodeAlias="可视化挑选_4" nodeType="SIMPLE_REPORT" nodeChecked="True" IsExpanded="False" importCount="1" nodeDesc="" sheetName="" ruleType="GRID" ruleParameterName="" ruleRow="2" ruleColumn="1" ruleParameterAlias="" bookmarkName="顾客职业分析表_取数_可视化挑选_4" displayType="CALCULATE_RULE" refreshType="DEFAULT_VALUE"/>
    </Node>
    <Node guid="" nodeId="I402884530165ea73ea73d7fa0166677975355f89" nodeText="区域订单" nodeAlias="区域订单比例" nodeType="SIMPLE_REPORT" nodeChecked="False" IsExpanded="True" importCount="8" nodeDesc="" sheetName="" bookmarkName="" displayType="FOLDER" refreshType="DEFAULT_VALUE">
      <Node guid="507502e2-8b30-4bdd-bc97-e91866660c5b" nodeId="grid" nodeText="数据作图_3" nodeAlias="数据作图_3" nodeType="SIMPLE_REPORT" nodeChecked="False" IsExpanded="False" importCount="1" nodeDesc="" sheetName="" bookmarkName="区域订单比例_图形_数据作图_3" displayType="EXCEL_CHART" refreshType="DEFAULT_VALUE" chartFields="ShipRegion,dds"/>
      <Node guid="104a1cd2-90e9-490e-9095-69efe608e7f1" nodeId="grid" nodeText="可视化挑选_4" nodeAlias="可视化挑选_4" nodeType="SIMPLE_REPORT" nodeChecked="True" IsExpanded="False" importCount="1" nodeDesc="" sheetName="" ruleType="GRID" ruleParameterName="" ruleRow="1" ruleColumn="1" ruleParameterAlias="" bookmarkName="区域订单比例_取数_可视化挑选_4" displayType="CALCULATE_RULE" refreshType="DEFAULT_VALUE"/>
      <Node guid="394750a8-2a20-47ce-9c8a-191ca8a74ad5" nodeId="grid" nodeText="可视化挑选_5" nodeAlias="可视化挑选_5" nodeType="SIMPLE_REPORT" nodeChecked="True" IsExpanded="False" importCount="1" nodeDesc="" sheetName="" ruleType="GRID" ruleParameterName="" ruleRow="2" ruleColumn="1" ruleParameterAlias="" bookmarkName="区域订单比例_取数_可视化挑选_5" displayType="CALCULATE_RULE" refreshType="DEFAULT_VALUE"/>
      <Node guid="45abed5b-4a08-486f-a6f8-ff278a580c41" nodeId="grid" nodeText="导入表格_6" nodeAlias="导入表格_6" nodeType="SIMPLE_REPORT" nodeChecked="False" IsExpanded="False" importCount="1" nodeDesc="" sheetName="" bookmarkName="区域订单比例_表格_导入表格_6" displayType="GRID" refreshType="DEFAULT_VALUE"/>
      <Node guid="1dffea4e-addc-4bfe-90d6-11c101af123d" nodeId="grid" nodeText="数据作图_7" nodeAlias="数据作图_7" nodeType="SIMPLE_REPORT" nodeChecked="False" IsExpanded="False" importCount="1" nodeDesc="" sheetName="" bookmarkName="区域订单比例_图形_数据作图_7" displayType="EXCEL_CHART" refreshType="DEFAULT_VALUE" chartFields="ShipRegion,bfb"/>
    </Node>
  </ImportResourceTree>
  <ParameterSettings/>
</Smartbi>
</file>

<file path=customXml/itemProps1.xml><?xml version="1.0" encoding="utf-8"?>
<ds:datastoreItem xmlns:ds="http://schemas.openxmlformats.org/officeDocument/2006/customXml" ds:itemID="{737DEA87-D83D-4604-A822-2745B992221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10165</TotalTime>
  <Words>210</Words>
  <Application>Microsoft Office PowerPoint</Application>
  <PresentationFormat>自定义</PresentationFormat>
  <Paragraphs>21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宋体</vt:lpstr>
      <vt:lpstr>黑体</vt:lpstr>
      <vt:lpstr>微软雅黑</vt:lpstr>
      <vt:lpstr>Wingdings</vt:lpstr>
      <vt:lpstr>Calibri</vt:lpstr>
      <vt:lpstr>Verdana</vt:lpstr>
      <vt:lpstr>东南融通PPT模板（白）</vt:lpstr>
      <vt:lpstr>NorthWind公司产品销售分析报告</vt:lpstr>
      <vt:lpstr>概要介绍</vt:lpstr>
      <vt:lpstr>区域的销售情况</vt:lpstr>
      <vt:lpstr>产品的销售情况</vt:lpstr>
      <vt:lpstr>销售前5名的产品</vt:lpstr>
      <vt:lpstr>员工的销售业绩</vt:lpstr>
      <vt:lpstr>顾客结构分析</vt:lpstr>
      <vt:lpstr>PowerPoint 演示文稿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Miles</dc:creator>
  <cp:lastModifiedBy>Smartbi</cp:lastModifiedBy>
  <cp:revision>691</cp:revision>
  <dcterms:created xsi:type="dcterms:W3CDTF">2012-11-24T12:58:16Z</dcterms:created>
  <dcterms:modified xsi:type="dcterms:W3CDTF">2018-10-16T08:57:35Z</dcterms:modified>
</cp:coreProperties>
</file>